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6" r:id="rId14"/>
    <p:sldId id="267" r:id="rId15"/>
    <p:sldId id="269" r:id="rId16"/>
    <p:sldId id="268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BB39B-E43D-42AB-BE10-43138B729C17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B3473-4ABD-4B57-9D30-5B5B5A3B8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8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B3473-4ABD-4B57-9D30-5B5B5A3B86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9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B3473-4ABD-4B57-9D30-5B5B5A3B86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0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FA99-37F1-46D0-9573-02ABE1E32905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B284-ED45-403D-A89E-71CFA8FE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7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FA99-37F1-46D0-9573-02ABE1E32905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B284-ED45-403D-A89E-71CFA8FE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4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FA99-37F1-46D0-9573-02ABE1E32905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B284-ED45-403D-A89E-71CFA8FE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3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FA99-37F1-46D0-9573-02ABE1E32905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B284-ED45-403D-A89E-71CFA8FE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0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FA99-37F1-46D0-9573-02ABE1E32905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B284-ED45-403D-A89E-71CFA8FE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FA99-37F1-46D0-9573-02ABE1E32905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B284-ED45-403D-A89E-71CFA8FE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FA99-37F1-46D0-9573-02ABE1E32905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B284-ED45-403D-A89E-71CFA8FE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9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FA99-37F1-46D0-9573-02ABE1E32905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B284-ED45-403D-A89E-71CFA8FE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2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FA99-37F1-46D0-9573-02ABE1E32905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B284-ED45-403D-A89E-71CFA8FE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6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FA99-37F1-46D0-9573-02ABE1E32905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B284-ED45-403D-A89E-71CFA8FE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4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FA99-37F1-46D0-9573-02ABE1E32905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B284-ED45-403D-A89E-71CFA8FE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2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FA99-37F1-46D0-9573-02ABE1E32905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B284-ED45-403D-A89E-71CFA8FE0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1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98178"/>
          </a:xfrm>
        </p:spPr>
        <p:txBody>
          <a:bodyPr>
            <a:norm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Четверг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широкий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2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2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8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80"/>
            <a:ext cx="8229600" cy="85010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Пятница</a:t>
            </a:r>
            <a:r>
              <a:rPr lang="ru-RU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тёщины вечёрки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2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Суббота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золовкины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посиделки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2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498178"/>
          </a:xfrm>
        </p:spPr>
        <p:txBody>
          <a:bodyPr>
            <a:norm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Прощёное Воскресенье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9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8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6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43"/>
            <a:ext cx="9480926" cy="68804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Традиции масленицы</a:t>
            </a:r>
            <a:endParaRPr lang="ru-RU" b="1" dirty="0">
              <a:ln w="190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936" y="1711349"/>
            <a:ext cx="8229600" cy="4525963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Пекут блины</a:t>
            </a:r>
          </a:p>
          <a:p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Ходят в гости</a:t>
            </a:r>
          </a:p>
          <a:p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Катаются на тройке с бубенцами</a:t>
            </a:r>
          </a:p>
          <a:p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Народные гуляния</a:t>
            </a:r>
          </a:p>
          <a:p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Кулачные бои</a:t>
            </a:r>
          </a:p>
          <a:p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Взятие снежного городка</a:t>
            </a:r>
          </a:p>
          <a:p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Проводы масленицы </a:t>
            </a:r>
          </a:p>
        </p:txBody>
      </p:sp>
    </p:spTree>
    <p:extLst>
      <p:ext uri="{BB962C8B-B14F-4D97-AF65-F5344CB8AC3E}">
        <p14:creationId xmlns:p14="http://schemas.microsoft.com/office/powerpoint/2010/main" val="38131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Преданья старины глубокой…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42484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Масленица – древний славянский праздник. Историки считают, что первоначально масленица была связана с днём весеннего солнцеворота, который символизирует начала долгожданной весны. А ещё во время празднования люди чествовали покровителя скотоводства и земледелия – бога Велеса. Люди верили, что песнями, плясками, до сытным столом задобрят его, а в благодарность за праздник он отблагодарит их богатым урожаем.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0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Старые традиции на новый лад</a:t>
            </a:r>
            <a:endParaRPr lang="ru-RU" b="1" spc="150" dirty="0">
              <a:ln w="11430"/>
              <a:solidFill>
                <a:srgbClr val="F8F8F8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933056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приходом на Русь христианства многое изменилось в жизни и сознании людей, но любовь к весёлой и шумной масленице осталась неизменной.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4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77072"/>
            <a:ext cx="8229600" cy="21168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самая главная христианская традиция этого праздника в том, что в течение масленичной недели нужно простить все обиды, помириться с ближним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6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названия праздника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832" y="1340768"/>
            <a:ext cx="8229600" cy="499715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effectLst>
                  <a:glow rad="101600">
                    <a:schemeClr val="bg2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Сырная неделя (седмица)</a:t>
            </a:r>
          </a:p>
          <a:p>
            <a:r>
              <a:rPr lang="ru-RU" sz="3000" b="1" dirty="0" err="1" smtClean="0">
                <a:effectLst>
                  <a:glow rad="101600">
                    <a:schemeClr val="bg2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Блинница</a:t>
            </a:r>
            <a:endParaRPr lang="ru-RU" sz="3000" b="1" dirty="0" smtClean="0">
              <a:effectLst>
                <a:glow rad="101600">
                  <a:schemeClr val="bg2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b="1" dirty="0" err="1" smtClean="0">
                <a:effectLst>
                  <a:glow rad="101600">
                    <a:schemeClr val="bg2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Объедуха</a:t>
            </a:r>
            <a:endParaRPr lang="ru-RU" sz="3000" b="1" dirty="0" smtClean="0">
              <a:effectLst>
                <a:glow rad="101600">
                  <a:schemeClr val="bg2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b="1" dirty="0" smtClean="0">
                <a:effectLst>
                  <a:glow rad="101600">
                    <a:schemeClr val="bg2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Широкая масленица</a:t>
            </a:r>
          </a:p>
          <a:p>
            <a:r>
              <a:rPr lang="ru-RU" sz="3000" b="1" dirty="0" err="1" smtClean="0">
                <a:effectLst>
                  <a:glow rad="101600">
                    <a:schemeClr val="bg2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Целовальница</a:t>
            </a:r>
            <a:endParaRPr lang="ru-RU" sz="3000" b="1" dirty="0" smtClean="0">
              <a:effectLst>
                <a:glow rad="101600">
                  <a:schemeClr val="bg2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b="1" dirty="0" err="1" smtClean="0">
                <a:effectLst>
                  <a:glow rad="101600">
                    <a:schemeClr val="bg2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Прожорная</a:t>
            </a:r>
            <a:r>
              <a:rPr lang="ru-RU" sz="3000" b="1" dirty="0" smtClean="0">
                <a:effectLst>
                  <a:glow rad="101600">
                    <a:schemeClr val="bg2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неделя</a:t>
            </a:r>
          </a:p>
          <a:p>
            <a:r>
              <a:rPr lang="ru-RU" sz="3000" b="1" dirty="0" smtClean="0">
                <a:effectLst>
                  <a:glow rad="101600">
                    <a:schemeClr val="bg2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Касаточка</a:t>
            </a:r>
          </a:p>
          <a:p>
            <a:r>
              <a:rPr lang="ru-RU" sz="3000" b="1" dirty="0" smtClean="0">
                <a:effectLst>
                  <a:glow rad="101600">
                    <a:schemeClr val="bg2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Ясочка</a:t>
            </a:r>
          </a:p>
          <a:p>
            <a:r>
              <a:rPr lang="ru-RU" sz="3000" b="1" dirty="0" smtClean="0">
                <a:effectLst>
                  <a:glow rad="101600">
                    <a:schemeClr val="bg2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Сахарные уста</a:t>
            </a:r>
          </a:p>
        </p:txBody>
      </p:sp>
    </p:spTree>
    <p:extLst>
      <p:ext uri="{BB962C8B-B14F-4D97-AF65-F5344CB8AC3E}">
        <p14:creationId xmlns:p14="http://schemas.microsoft.com/office/powerpoint/2010/main" val="13904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Масленичная неделя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Понедельник — встреча</a:t>
            </a:r>
          </a:p>
        </p:txBody>
      </p:sp>
    </p:spTree>
    <p:extLst>
      <p:ext uri="{BB962C8B-B14F-4D97-AF65-F5344CB8AC3E}">
        <p14:creationId xmlns:p14="http://schemas.microsoft.com/office/powerpoint/2010/main" val="14269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9817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Вторник</a:t>
            </a:r>
            <a:r>
              <a:rPr lang="ru-RU" b="1" i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заигрыш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2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842992" cy="1498178"/>
          </a:xfrm>
        </p:spPr>
        <p:txBody>
          <a:bodyPr>
            <a:norm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Среда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лакомка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2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171</Words>
  <Application>Microsoft Office PowerPoint</Application>
  <PresentationFormat>Экран (4:3)</PresentationFormat>
  <Paragraphs>32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Традиции масленицы</vt:lpstr>
      <vt:lpstr>Преданья старины глубокой…</vt:lpstr>
      <vt:lpstr>Старые традиции на новый лад</vt:lpstr>
      <vt:lpstr>Презентация PowerPoint</vt:lpstr>
      <vt:lpstr>Другие названия праздника</vt:lpstr>
      <vt:lpstr>Масленичная неделя Понедельник — встреча</vt:lpstr>
      <vt:lpstr>Вторник — заигрыш</vt:lpstr>
      <vt:lpstr>Среда — лакомка</vt:lpstr>
      <vt:lpstr>Четверг — широкий</vt:lpstr>
      <vt:lpstr>Презентация PowerPoint</vt:lpstr>
      <vt:lpstr>Презентация PowerPoint</vt:lpstr>
      <vt:lpstr>Пятница — тёщины вечёрки</vt:lpstr>
      <vt:lpstr>Суббота — золовкины посиделки</vt:lpstr>
      <vt:lpstr>Прощёное Воскресенье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Уханов Александр</dc:creator>
  <cp:lastModifiedBy>Уханов Александр</cp:lastModifiedBy>
  <cp:revision>14</cp:revision>
  <dcterms:created xsi:type="dcterms:W3CDTF">2012-02-08T18:49:41Z</dcterms:created>
  <dcterms:modified xsi:type="dcterms:W3CDTF">2012-02-18T16:16:22Z</dcterms:modified>
</cp:coreProperties>
</file>