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5" r:id="rId18"/>
    <p:sldId id="274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2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15854-CB73-40B2-A036-F46B20CFC92A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B6A9B-B5BD-466D-BE50-E95E53B2B0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55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B6A9B-B5BD-466D-BE50-E95E53B2B08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463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9235EC0-6712-43A2-985B-02A4FE99DFE4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000" y="360000"/>
            <a:ext cx="7560000" cy="5760000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50000"/>
              </a:lnSpc>
              <a:spcBef>
                <a:spcPts val="19800"/>
              </a:spcBef>
              <a:spcAft>
                <a:spcPts val="0"/>
              </a:spcAft>
            </a:pPr>
            <a:r>
              <a:rPr lang="ru-RU" sz="72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Calibri"/>
                <a:cs typeface="Times New Roman"/>
              </a:rPr>
              <a:t>Городская конференция для учащихся</a:t>
            </a:r>
            <a:endParaRPr lang="ru-RU" sz="56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50000"/>
              </a:lnSpc>
              <a:spcAft>
                <a:spcPts val="4800"/>
              </a:spcAft>
            </a:pPr>
            <a:r>
              <a:rPr lang="ru-RU" sz="72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Calibri"/>
                <a:cs typeface="Times New Roman"/>
              </a:rPr>
              <a:t>«Вы сохранили милосердие в немилосердной той войне...»</a:t>
            </a:r>
            <a:endParaRPr lang="ru-RU" sz="56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2000"/>
              </a:spcAft>
            </a:pPr>
            <a:r>
              <a:rPr lang="ru-RU" sz="1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Calibri"/>
                <a:cs typeface="Times New Roman"/>
              </a:rPr>
              <a:t>Дети </a:t>
            </a:r>
            <a:r>
              <a:rPr lang="ru-RU" sz="1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Calibri"/>
                <a:cs typeface="Times New Roman"/>
              </a:rPr>
              <a:t>войны – наши земляки</a:t>
            </a:r>
            <a:endParaRPr lang="ru-R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ea typeface="Calibri"/>
              <a:cs typeface="Times New Roman"/>
            </a:endParaRPr>
          </a:p>
          <a:p>
            <a:pPr indent="450215" algn="r">
              <a:lnSpc>
                <a:spcPct val="150000"/>
              </a:lnSpc>
            </a:pPr>
            <a:r>
              <a:rPr lang="ru-RU" sz="6400" dirty="0">
                <a:solidFill>
                  <a:schemeClr val="tx1"/>
                </a:solidFill>
                <a:ea typeface="Calibri"/>
                <a:cs typeface="Times New Roman"/>
              </a:rPr>
              <a:t>Автор: </a:t>
            </a:r>
            <a:r>
              <a:rPr lang="ru-RU" sz="6400" b="1" dirty="0" err="1" smtClean="0">
                <a:solidFill>
                  <a:schemeClr val="tx1"/>
                </a:solidFill>
                <a:ea typeface="Calibri"/>
                <a:cs typeface="Times New Roman"/>
              </a:rPr>
              <a:t>Радченков</a:t>
            </a:r>
            <a:r>
              <a:rPr lang="ru-RU" sz="6400" b="1" dirty="0" smtClean="0">
                <a:solidFill>
                  <a:schemeClr val="tx1"/>
                </a:solidFill>
                <a:ea typeface="Calibri"/>
                <a:cs typeface="Times New Roman"/>
              </a:rPr>
              <a:t> Артем</a:t>
            </a:r>
            <a:endParaRPr lang="ru-RU" sz="5600" b="1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indent="450215" algn="r">
              <a:lnSpc>
                <a:spcPct val="150000"/>
              </a:lnSpc>
            </a:pPr>
            <a:r>
              <a:rPr lang="ru-RU" sz="6400" dirty="0">
                <a:solidFill>
                  <a:schemeClr val="tx1"/>
                </a:solidFill>
                <a:ea typeface="Calibri"/>
                <a:cs typeface="Times New Roman"/>
              </a:rPr>
              <a:t>Руководитель: </a:t>
            </a:r>
            <a:r>
              <a:rPr lang="ru-RU" sz="6400" b="1" dirty="0">
                <a:solidFill>
                  <a:schemeClr val="tx1"/>
                </a:solidFill>
                <a:ea typeface="Calibri"/>
                <a:cs typeface="Times New Roman"/>
              </a:rPr>
              <a:t>Уханова Галина Александровна</a:t>
            </a:r>
            <a:endParaRPr lang="ru-RU" sz="5600" b="1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indent="450215" algn="r">
              <a:lnSpc>
                <a:spcPct val="150000"/>
              </a:lnSpc>
              <a:spcAft>
                <a:spcPts val="8400"/>
              </a:spcAft>
            </a:pPr>
            <a:r>
              <a:rPr lang="ru-RU" sz="6400" b="1" dirty="0">
                <a:solidFill>
                  <a:schemeClr val="tx1"/>
                </a:solidFill>
                <a:ea typeface="Calibri"/>
                <a:cs typeface="Times New Roman"/>
              </a:rPr>
              <a:t>МОУ «Шухободская основная общеобразовательная школа»</a:t>
            </a:r>
            <a:endParaRPr lang="ru-RU" sz="5600" b="1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6400" dirty="0">
                <a:solidFill>
                  <a:schemeClr val="tx1"/>
                </a:solidFill>
                <a:ea typeface="Calibri"/>
                <a:cs typeface="Times New Roman"/>
              </a:rPr>
              <a:t>Шухободь, 2015</a:t>
            </a:r>
            <a:endParaRPr lang="ru-RU" sz="6400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846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476672"/>
            <a:ext cx="7408333" cy="5688632"/>
          </a:xfrm>
        </p:spPr>
        <p:txBody>
          <a:bodyPr>
            <a:normAutofit fontScale="62500" lnSpcReduction="20000"/>
          </a:bodyPr>
          <a:lstStyle/>
          <a:p>
            <a:pPr marL="0"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ea typeface="Calibri"/>
                <a:cs typeface="Times New Roman"/>
              </a:rPr>
              <a:t>Живут рядом с нами пожилые, ничем с виду неприметные люди. Но когда начинаешь с ними беседовать, узнаешь много интересного. Война осталась в воспоминаниях этих людей с самой горькой стороны. Когда при встрече я </a:t>
            </a:r>
            <a:r>
              <a:rPr lang="ru-RU" sz="3200" dirty="0" smtClean="0">
                <a:ea typeface="Calibri"/>
                <a:cs typeface="Times New Roman"/>
              </a:rPr>
              <a:t>просил </a:t>
            </a:r>
            <a:r>
              <a:rPr lang="ru-RU" sz="3200" dirty="0">
                <a:ea typeface="Calibri"/>
                <a:cs typeface="Times New Roman"/>
              </a:rPr>
              <a:t>что-нибудь рассказать о войне, все мои собеседники отвечали одинаково: «Да что там рассказывать. Жили мы плохо, голодно. Ждали, когда наступит победа</a:t>
            </a:r>
            <a:r>
              <a:rPr lang="ru-RU" sz="3200" dirty="0" smtClean="0">
                <a:ea typeface="Calibri"/>
                <a:cs typeface="Times New Roman"/>
              </a:rPr>
              <a:t>».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i="1" dirty="0">
                <a:solidFill>
                  <a:srgbClr val="C00000"/>
                </a:solidFill>
                <a:ea typeface="Calibri"/>
                <a:cs typeface="Times New Roman"/>
              </a:rPr>
              <a:t>«Вы выжили смертям назло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i="1" dirty="0">
                <a:solidFill>
                  <a:srgbClr val="C00000"/>
                </a:solidFill>
                <a:ea typeface="Calibri"/>
                <a:cs typeface="Times New Roman"/>
              </a:rPr>
              <a:t>В руинах и завалах,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i="1" dirty="0">
                <a:solidFill>
                  <a:srgbClr val="C00000"/>
                </a:solidFill>
                <a:ea typeface="Calibri"/>
                <a:cs typeface="Times New Roman"/>
              </a:rPr>
              <a:t>Вы – дети родом из войны.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i="1" dirty="0">
                <a:solidFill>
                  <a:srgbClr val="C00000"/>
                </a:solidFill>
                <a:ea typeface="Calibri"/>
                <a:cs typeface="Times New Roman"/>
              </a:rPr>
              <a:t>Чтоб в этом убедиться,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i="1" dirty="0">
                <a:solidFill>
                  <a:srgbClr val="C00000"/>
                </a:solidFill>
                <a:ea typeface="Calibri"/>
                <a:cs typeface="Times New Roman"/>
              </a:rPr>
              <a:t>Коснемся вашей седины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i="1" dirty="0">
                <a:solidFill>
                  <a:srgbClr val="C00000"/>
                </a:solidFill>
                <a:ea typeface="Calibri"/>
                <a:cs typeface="Times New Roman"/>
              </a:rPr>
              <a:t>Всмотревшись в ваши лица</a:t>
            </a:r>
            <a:r>
              <a:rPr lang="ru-RU" sz="3200" i="1" dirty="0" smtClean="0">
                <a:solidFill>
                  <a:srgbClr val="C00000"/>
                </a:solidFill>
                <a:ea typeface="Calibri"/>
                <a:cs typeface="Times New Roman"/>
              </a:rPr>
              <a:t>…»</a:t>
            </a:r>
            <a:endParaRPr lang="ru-RU" sz="3200" i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4243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00" y="476672"/>
            <a:ext cx="7585967" cy="5040560"/>
          </a:xfrm>
          <a:prstGeom prst="rect">
            <a:avLst/>
          </a:prstGeom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Раиса Николаевна Цикина</a:t>
            </a:r>
          </a:p>
        </p:txBody>
      </p:sp>
    </p:spTree>
    <p:extLst>
      <p:ext uri="{BB962C8B-B14F-4D97-AF65-F5344CB8AC3E}">
        <p14:creationId xmlns:p14="http://schemas.microsoft.com/office/powerpoint/2010/main" val="17262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197" y="476672"/>
            <a:ext cx="3360373" cy="504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Труфанова 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Руффа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Никитична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412776"/>
            <a:ext cx="6068121" cy="4032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000" dirty="0">
                <a:solidFill>
                  <a:schemeClr val="tx1"/>
                </a:solidFill>
                <a:ea typeface="Calibri"/>
                <a:cs typeface="Times New Roman"/>
              </a:rPr>
              <a:t>Дийкова Валентина Евгеньевна, Шаталова Лидия Владимировна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5" y="548680"/>
            <a:ext cx="75428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Дети, родившиеся в 1938–1940 гг. буквально перед войной, мало что помнят. Маленькие были. Таких в нашем селе 24 человека.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43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764704"/>
            <a:ext cx="6935359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000" dirty="0">
                <a:solidFill>
                  <a:schemeClr val="tx1"/>
                </a:solidFill>
                <a:ea typeface="Calibri"/>
                <a:cs typeface="Times New Roman"/>
              </a:rPr>
              <a:t>Ковряков Николай Васильевич, Грошев Сергей Константинович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27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031" y="764704"/>
            <a:ext cx="4608512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tx1"/>
                </a:solidFill>
                <a:ea typeface="Calibri"/>
                <a:cs typeface="Times New Roman"/>
              </a:rPr>
              <a:t>Федосова </a:t>
            </a:r>
            <a:r>
              <a:rPr lang="ru-RU" sz="2000" dirty="0">
                <a:solidFill>
                  <a:schemeClr val="tx1"/>
                </a:solidFill>
                <a:ea typeface="Calibri"/>
                <a:cs typeface="Times New Roman"/>
              </a:rPr>
              <a:t>Нина Васильевна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58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120" y="764704"/>
            <a:ext cx="3062333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000" dirty="0" err="1">
                <a:solidFill>
                  <a:schemeClr val="tx1"/>
                </a:solidFill>
                <a:ea typeface="Calibri"/>
                <a:cs typeface="Times New Roman"/>
              </a:rPr>
              <a:t>Вараксина</a:t>
            </a:r>
            <a:r>
              <a:rPr lang="ru-RU" sz="2000" dirty="0">
                <a:solidFill>
                  <a:schemeClr val="tx1"/>
                </a:solidFill>
                <a:ea typeface="Calibri"/>
                <a:cs typeface="Times New Roman"/>
              </a:rPr>
              <a:t> Алина Николаевна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29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476672"/>
            <a:ext cx="7408333" cy="5688632"/>
          </a:xfrm>
        </p:spPr>
        <p:txBody>
          <a:bodyPr>
            <a:normAutofit fontScale="62500" lnSpcReduction="20000"/>
          </a:bodyPr>
          <a:lstStyle/>
          <a:p>
            <a:pPr marL="0"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ea typeface="Calibri"/>
                <a:cs typeface="Times New Roman"/>
              </a:rPr>
              <a:t>Почти со всеми мне удалось поговорить. Но их воспоминания в основном относятся к послевоенному времени. Их можно записать так: «Помню я очень мало. А вот то, что всю войну родителей не видели, это факт. Они у нас с утра до ночи в колхозе работали. Мама уходила, мы спали, возвращалась, мы уже спали. Предоставлены сами себе были. В основном приглядывали за нами старшие ребята. Всю войну питались плохо. Зимой почти из дома не выходили, не в чем было. Летом было лучше с пропитанием. Нароем кореньев, ягоды собирали, да в огородах кое-что было. Да и одежда особая не нужна, все лето на речке пропадали». Вот так помнят войну те, кто были совсем маленькие. </a:t>
            </a:r>
            <a:endParaRPr lang="ru-RU" sz="3200" i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7230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112074"/>
            <a:ext cx="5124428" cy="3405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000" dirty="0">
                <a:solidFill>
                  <a:schemeClr val="tx1"/>
                </a:solidFill>
                <a:ea typeface="Calibri"/>
                <a:cs typeface="Times New Roman"/>
              </a:rPr>
              <a:t>Собакин Павел Иванович (на рис. слева)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620688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Но есть и другая категория детей войны. Когда началась Великая Отечественная война, им было по 9–12 лет. Их воспоминания более четкие, но более горькие. Это дети, у которых отобрали детство. Вместо того чтобы учиться, они пошли работать.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672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968" y="1628800"/>
            <a:ext cx="5743344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Незговорова Надежда Александровна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5" y="548680"/>
            <a:ext cx="75428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Встретившись с Надеждой Александровной </a:t>
            </a:r>
            <a:r>
              <a:rPr lang="ru-RU" dirty="0" err="1" smtClean="0"/>
              <a:t>Незговоровой</a:t>
            </a:r>
            <a:r>
              <a:rPr lang="ru-RU" dirty="0" smtClean="0"/>
              <a:t>, я решил взять у нее интервью, которое рассказывает о том, как жили, о чем думали, к чему стремились мои сверстники периода Великой Отечественной войны.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204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476672"/>
            <a:ext cx="7408333" cy="5688632"/>
          </a:xfrm>
        </p:spPr>
        <p:txBody>
          <a:bodyPr>
            <a:normAutofit fontScale="77500" lnSpcReduction="20000"/>
          </a:bodyPr>
          <a:lstStyle/>
          <a:p>
            <a:pPr marL="0"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00" dirty="0" smtClean="0">
                <a:latin typeface="Times New Roman"/>
                <a:ea typeface="Calibri"/>
                <a:cs typeface="Times New Roman"/>
              </a:rPr>
              <a:t>Немало </a:t>
            </a:r>
            <a:r>
              <a:rPr lang="ru-RU" sz="2900" dirty="0">
                <a:latin typeface="Times New Roman"/>
                <a:ea typeface="Calibri"/>
                <a:cs typeface="Times New Roman"/>
              </a:rPr>
              <a:t>бед и горя принесла война детям-подросткам, проживающим тогда в тылу. Мое поколение не знает, что такое война. Мы живем в мирное время. Но пока среди нас еще живут те, кто помнит страшное время Великой Отечественной войны.</a:t>
            </a:r>
          </a:p>
          <a:p>
            <a:pPr marL="0"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00" dirty="0">
                <a:latin typeface="Times New Roman"/>
                <a:ea typeface="Calibri"/>
                <a:cs typeface="Times New Roman"/>
              </a:rPr>
              <a:t>В музее нашей Шухободской школы собран богатый материал о ветеранах, тружениках, вдовах Великой Отечественной войны. Члены кружка «Наш край», занимаясь поисково-исследовательской работой, ежегодно пополняют экспозиции о Великой Отечественной войне.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77094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453" y="620688"/>
            <a:ext cx="3639947" cy="5184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755575" y="548680"/>
            <a:ext cx="345638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Надежда Александровна – удивительный человек. Она более 50 лет отдала воспитанию механизаторов на селе, заслуженный преподаватель профессионально-технического образования, почетный гражданин Череповецкого района. К 65-летию Великой Победы Надежда Александровна написала книгу «Я шел к тебе четыре года…», в которой собран интересный материал о событиях, людях, подвигах военного времени.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1117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555" y="1340768"/>
            <a:ext cx="5422881" cy="4067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Столбцова Валентина </a:t>
            </a:r>
            <a:r>
              <a:rPr lang="ru-RU" sz="2800" dirty="0" smtClean="0">
                <a:solidFill>
                  <a:schemeClr val="tx1"/>
                </a:solidFill>
                <a:ea typeface="Calibri"/>
                <a:cs typeface="Times New Roman"/>
              </a:rPr>
              <a:t>Николаевна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5" y="548680"/>
            <a:ext cx="75428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Столбцову Валентину Николаевну война застала в поселке Чебсара,</a:t>
            </a:r>
          </a:p>
          <a:p>
            <a:r>
              <a:rPr lang="ru-RU" dirty="0" smtClean="0"/>
              <a:t>ей было 9 лет.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888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840" y="836712"/>
            <a:ext cx="2688296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085184"/>
            <a:ext cx="7408333" cy="10801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Суровцев Александр </a:t>
            </a:r>
            <a:r>
              <a:rPr lang="ru-RU" sz="2800" dirty="0" smtClean="0">
                <a:solidFill>
                  <a:schemeClr val="tx1"/>
                </a:solidFill>
                <a:ea typeface="Calibri"/>
                <a:cs typeface="Times New Roman"/>
              </a:rPr>
              <a:t>Петрович –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ea typeface="Calibri"/>
                <a:cs typeface="Times New Roman"/>
              </a:rPr>
              <a:t>генерал-майор артиллерии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86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25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Начальная школа (второй ряд снизу, третий слева)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92696"/>
            <a:ext cx="7344816" cy="4793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288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872067" y="692696"/>
            <a:ext cx="7408333" cy="547260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850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Можно много говорить о детях войны, об их детстве, которого не было. Я могу привести ещё не один пример мужества наших маленьких сверстников, их трудной жизни. Но я думаю, что и этого будет достаточно, чтобы показать, что не только через 70 лет, но и через 100 лет память о Великой Отечественной войне будет жить. Наши потомки тоже будут помнить и подвиг солдат, и трудовой героизм тех, кто оставался в тылу. А также о тех маленьких детях, кто нес на своих плечах непосильную ношу военных лет.</a:t>
            </a:r>
          </a:p>
          <a:p>
            <a:pPr marL="0" indent="45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Ветераны, труженики тыла, дети войны являются желанными и дорогими гостями в школе, они охотно рассказывают нам о том, каково было на фронтах той беспощадной войны и как тяжело было трудиться в тылу, участвуют в школьных мероприятиях, митинге, посвященному Дню Победы.</a:t>
            </a:r>
          </a:p>
        </p:txBody>
      </p:sp>
    </p:spTree>
    <p:extLst>
      <p:ext uri="{BB962C8B-B14F-4D97-AF65-F5344CB8AC3E}">
        <p14:creationId xmlns:p14="http://schemas.microsoft.com/office/powerpoint/2010/main" val="355621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92" y="665702"/>
            <a:ext cx="7524824" cy="5643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84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92" y="665702"/>
            <a:ext cx="7524823" cy="5643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164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92" y="987407"/>
            <a:ext cx="7524823" cy="5000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396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263480"/>
          </a:xfrm>
        </p:spPr>
        <p:txBody>
          <a:bodyPr>
            <a:normAutofit fontScale="55000" lnSpcReduction="20000"/>
          </a:bodyPr>
          <a:lstStyle/>
          <a:p>
            <a:pPr marL="0" indent="450000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4000" dirty="0"/>
              <a:t>Девиз: «Гордимся и помним…» – это не только дань прошлому, но и устремленность в сегодняшнее героическое настоящее. В способности помнить, любить, дорожить, ценить заключена огромная нравственная сила, которая помогает человеку глубже понять себя, оценить своё достоинство, разобраться в окружающей жизни.</a:t>
            </a:r>
          </a:p>
          <a:p>
            <a:pPr marL="0" indent="450000">
              <a:lnSpc>
                <a:spcPct val="140000"/>
              </a:lnSpc>
              <a:spcBef>
                <a:spcPts val="0"/>
              </a:spcBef>
              <a:buNone/>
            </a:pPr>
            <a:r>
              <a:rPr lang="ru-RU" sz="4000" dirty="0"/>
              <a:t>Результатом моей поисковой работы является:</a:t>
            </a:r>
          </a:p>
          <a:p>
            <a:pPr marL="450000" indent="270000"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4000" dirty="0" smtClean="0"/>
              <a:t>оформление </a:t>
            </a:r>
            <a:r>
              <a:rPr lang="ru-RU" sz="4000" dirty="0"/>
              <a:t>материала о детях войны в альбом;</a:t>
            </a:r>
          </a:p>
          <a:p>
            <a:pPr marL="450000" indent="270000"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4000" dirty="0" smtClean="0"/>
              <a:t>составление </a:t>
            </a:r>
            <a:r>
              <a:rPr lang="ru-RU" sz="4000" dirty="0"/>
              <a:t>презентации «Дети войны»;</a:t>
            </a:r>
          </a:p>
          <a:p>
            <a:pPr marL="450000" indent="270000"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4000" dirty="0" smtClean="0"/>
              <a:t>оформление </a:t>
            </a:r>
            <a:r>
              <a:rPr lang="ru-RU" sz="4000" dirty="0"/>
              <a:t>экспозиции в музее школы «Дети войны».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320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263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i="1" dirty="0">
                <a:solidFill>
                  <a:srgbClr val="C00000"/>
                </a:solidFill>
              </a:rPr>
              <a:t>«Пускай сегодня знают люди</a:t>
            </a:r>
          </a:p>
          <a:p>
            <a:pPr marL="0" indent="0" algn="ctr">
              <a:buNone/>
            </a:pPr>
            <a:r>
              <a:rPr lang="ru-RU" sz="3200" i="1" dirty="0">
                <a:solidFill>
                  <a:srgbClr val="C00000"/>
                </a:solidFill>
              </a:rPr>
              <a:t>Про тех, кто вырос в дни войны,</a:t>
            </a:r>
          </a:p>
          <a:p>
            <a:pPr marL="0" indent="0" algn="ctr">
              <a:buNone/>
            </a:pPr>
            <a:r>
              <a:rPr lang="ru-RU" sz="3200" i="1" dirty="0">
                <a:solidFill>
                  <a:srgbClr val="C00000"/>
                </a:solidFill>
              </a:rPr>
              <a:t>Мы никогда не позабудем,</a:t>
            </a:r>
          </a:p>
          <a:p>
            <a:pPr marL="0" indent="0" algn="ctr">
              <a:buNone/>
            </a:pPr>
            <a:r>
              <a:rPr lang="ru-RU" sz="3200" i="1" dirty="0">
                <a:solidFill>
                  <a:srgbClr val="C00000"/>
                </a:solidFill>
              </a:rPr>
              <a:t>Что были дважды рождены</a:t>
            </a:r>
            <a:r>
              <a:rPr lang="ru-RU" sz="3200" i="1" dirty="0" smtClean="0">
                <a:solidFill>
                  <a:srgbClr val="C00000"/>
                </a:solidFill>
              </a:rPr>
              <a:t>…»</a:t>
            </a:r>
            <a:endParaRPr lang="ru-RU" sz="32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10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764704"/>
            <a:ext cx="7585549" cy="5040560"/>
          </a:xfrm>
        </p:spPr>
      </p:pic>
    </p:spTree>
    <p:extLst>
      <p:ext uri="{BB962C8B-B14F-4D97-AF65-F5344CB8AC3E}">
        <p14:creationId xmlns:p14="http://schemas.microsoft.com/office/powerpoint/2010/main" val="31478719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764704"/>
            <a:ext cx="7585548" cy="5040560"/>
          </a:xfrm>
        </p:spPr>
      </p:pic>
    </p:spTree>
    <p:extLst>
      <p:ext uri="{BB962C8B-B14F-4D97-AF65-F5344CB8AC3E}">
        <p14:creationId xmlns:p14="http://schemas.microsoft.com/office/powerpoint/2010/main" val="6662363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764704"/>
            <a:ext cx="7585548" cy="5040559"/>
          </a:xfrm>
        </p:spPr>
      </p:pic>
    </p:spTree>
    <p:extLst>
      <p:ext uri="{BB962C8B-B14F-4D97-AF65-F5344CB8AC3E}">
        <p14:creationId xmlns:p14="http://schemas.microsoft.com/office/powerpoint/2010/main" val="28978543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4664"/>
            <a:ext cx="7560840" cy="5670631"/>
          </a:xfrm>
        </p:spPr>
      </p:pic>
    </p:spTree>
    <p:extLst>
      <p:ext uri="{BB962C8B-B14F-4D97-AF65-F5344CB8AC3E}">
        <p14:creationId xmlns:p14="http://schemas.microsoft.com/office/powerpoint/2010/main" val="25796673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476672"/>
            <a:ext cx="7408333" cy="5688632"/>
          </a:xfrm>
        </p:spPr>
        <p:txBody>
          <a:bodyPr>
            <a:normAutofit fontScale="70000" lnSpcReduction="20000"/>
          </a:bodyPr>
          <a:lstStyle/>
          <a:p>
            <a:pPr marL="0"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ea typeface="Calibri"/>
                <a:cs typeface="Times New Roman"/>
              </a:rPr>
              <a:t>Я являюсь тоже членом кружка «Наш край». Изучая музейные материалы о войне, я </a:t>
            </a:r>
            <a:r>
              <a:rPr lang="ru-RU" sz="3200" dirty="0" smtClean="0">
                <a:ea typeface="Calibri"/>
                <a:cs typeface="Times New Roman"/>
              </a:rPr>
              <a:t>столкнулся </a:t>
            </a:r>
            <a:r>
              <a:rPr lang="ru-RU" sz="3200" dirty="0">
                <a:ea typeface="Calibri"/>
                <a:cs typeface="Times New Roman"/>
              </a:rPr>
              <a:t>с проблемой, что информации о детях войны в музее недостаточно. А это наши бабушки и дедушки, а для кого-то даже прабабушки и прадедушки. Хотя детям войны не приходилось воевать самим во время Великой Отечественной войны, но их детские годы пришлись на времена горя и лишений.</a:t>
            </a:r>
          </a:p>
          <a:p>
            <a:pPr marL="0"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ea typeface="Calibri"/>
                <a:cs typeface="Times New Roman"/>
              </a:rPr>
              <a:t>Поэтому актуальность моей поисковой работы продиктована стремлением сохранить память о детях Великой Отечественной войны, формировать чувства патриотизма, любви, гордости за свою малую родину, за своих земляков.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28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476672"/>
            <a:ext cx="7408333" cy="5688632"/>
          </a:xfrm>
        </p:spPr>
        <p:txBody>
          <a:bodyPr>
            <a:normAutofit fontScale="77500" lnSpcReduction="20000"/>
          </a:bodyPr>
          <a:lstStyle/>
          <a:p>
            <a:pPr marL="0"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ea typeface="Calibri"/>
                <a:cs typeface="Times New Roman"/>
              </a:rPr>
              <a:t>В мае 2015 года вся страна будет отмечать </a:t>
            </a:r>
            <a:r>
              <a:rPr lang="ru-RU" sz="3200" dirty="0" smtClean="0">
                <a:ea typeface="Calibri"/>
                <a:cs typeface="Times New Roman"/>
              </a:rPr>
              <a:t>70-летие </a:t>
            </a:r>
            <a:r>
              <a:rPr lang="ru-RU" sz="3200" dirty="0">
                <a:ea typeface="Calibri"/>
                <a:cs typeface="Times New Roman"/>
              </a:rPr>
              <a:t>Победы в Великой Отечественной войне. Семьдесят лет – это большой срок. Осталось очень мало живых ветеранов, их жен. Но живут среди нас те, кто во время войны сами были детьми. Я тоже </a:t>
            </a:r>
            <a:r>
              <a:rPr lang="ru-RU" sz="3200" dirty="0" smtClean="0">
                <a:ea typeface="Calibri"/>
                <a:cs typeface="Times New Roman"/>
              </a:rPr>
              <a:t>решил </a:t>
            </a:r>
            <a:r>
              <a:rPr lang="ru-RU" sz="3200" dirty="0">
                <a:ea typeface="Calibri"/>
                <a:cs typeface="Times New Roman"/>
              </a:rPr>
              <a:t>внести свой вклад в дело сохранения исторической памяти о военных событиях, собрать и оформить материал о детях войны своего края.</a:t>
            </a:r>
          </a:p>
          <a:p>
            <a:pPr marL="0"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ea typeface="Calibri"/>
                <a:cs typeface="Times New Roman"/>
              </a:rPr>
              <a:t>Кто же в настоящее время может нам рассказать о том, какой она была, та война</a:t>
            </a:r>
            <a:r>
              <a:rPr lang="ru-RU" sz="3200" dirty="0" smtClean="0">
                <a:ea typeface="Calibri"/>
                <a:cs typeface="Times New Roman"/>
              </a:rPr>
              <a:t>?</a:t>
            </a:r>
            <a:endParaRPr lang="ru-RU" sz="32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0396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476672"/>
            <a:ext cx="7408333" cy="568863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200" dirty="0" smtClean="0">
                <a:ea typeface="Calibri"/>
                <a:cs typeface="Times New Roman"/>
              </a:rPr>
              <a:t>Пути </a:t>
            </a:r>
            <a:r>
              <a:rPr lang="ru-RU" sz="3200" dirty="0">
                <a:ea typeface="Calibri"/>
                <a:cs typeface="Times New Roman"/>
              </a:rPr>
              <a:t>достижения поставленной </a:t>
            </a:r>
            <a:r>
              <a:rPr lang="ru-RU" sz="3200" dirty="0" smtClean="0">
                <a:ea typeface="Calibri"/>
                <a:cs typeface="Times New Roman"/>
              </a:rPr>
              <a:t>цели:</a:t>
            </a:r>
            <a:endParaRPr lang="ru-RU" sz="32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200" dirty="0" smtClean="0">
                <a:ea typeface="Calibri"/>
                <a:cs typeface="Times New Roman"/>
              </a:rPr>
              <a:t>Изучил </a:t>
            </a:r>
            <a:r>
              <a:rPr lang="ru-RU" sz="3200" dirty="0">
                <a:ea typeface="Calibri"/>
                <a:cs typeface="Times New Roman"/>
              </a:rPr>
              <a:t>материалы по этой теме, которые имеются в музее школы.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200" dirty="0" smtClean="0">
                <a:ea typeface="Calibri"/>
                <a:cs typeface="Times New Roman"/>
              </a:rPr>
              <a:t>Обратился </a:t>
            </a:r>
            <a:r>
              <a:rPr lang="ru-RU" sz="3200" dirty="0">
                <a:ea typeface="Calibri"/>
                <a:cs typeface="Times New Roman"/>
              </a:rPr>
              <a:t>в нашу сельскую администрацию. Специалист администрации предоставил мне книгу учета жителей поселения. Совместно составили список жителей, которые родились перед войной и в годы войны.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200" dirty="0" smtClean="0">
                <a:ea typeface="Calibri"/>
                <a:cs typeface="Times New Roman"/>
              </a:rPr>
              <a:t>Организовал </a:t>
            </a:r>
            <a:r>
              <a:rPr lang="ru-RU" sz="3200" dirty="0">
                <a:ea typeface="Calibri"/>
                <a:cs typeface="Times New Roman"/>
              </a:rPr>
              <a:t>встречи с этими людьми. Члены кружка «Наш край» также подключились к этому этапу работы и помогали мне организовывать встречи с детьми войны.</a:t>
            </a:r>
          </a:p>
        </p:txBody>
      </p:sp>
    </p:spTree>
    <p:extLst>
      <p:ext uri="{BB962C8B-B14F-4D97-AF65-F5344CB8AC3E}">
        <p14:creationId xmlns:p14="http://schemas.microsoft.com/office/powerpoint/2010/main" val="51905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96</TotalTime>
  <Words>1099</Words>
  <Application>Microsoft Office PowerPoint</Application>
  <PresentationFormat>Экран (4:3)</PresentationFormat>
  <Paragraphs>55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Уханов Александр</dc:creator>
  <cp:lastModifiedBy>Уханов Александр</cp:lastModifiedBy>
  <cp:revision>15</cp:revision>
  <dcterms:created xsi:type="dcterms:W3CDTF">2015-02-23T16:32:43Z</dcterms:created>
  <dcterms:modified xsi:type="dcterms:W3CDTF">2015-02-28T10:52:00Z</dcterms:modified>
</cp:coreProperties>
</file>